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5"/>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4660"/>
  </p:normalViewPr>
  <p:slideViewPr>
    <p:cSldViewPr>
      <p:cViewPr>
        <p:scale>
          <a:sx n="75" d="100"/>
          <a:sy n="75" d="100"/>
        </p:scale>
        <p:origin x="-1284"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6/1/2012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1546884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6/1/2012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A400142-71CF-434E-AE73-70DD60D36C31}" type="datetimeFigureOut">
              <a:rPr lang="en-US" smtClean="0"/>
              <a:pPr/>
              <a:t>6/1/2012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A995293-1C35-4805-BB84-383A6B5B30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3.png"/><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normAutofit/>
          </a:bodyPr>
          <a:lstStyle/>
          <a:p>
            <a:r>
              <a:rPr lang="en-US" dirty="0" smtClean="0"/>
              <a:t>Sunflowers and Acid Rain</a:t>
            </a:r>
            <a:endParaRPr lang="en-US" dirty="0"/>
          </a:p>
        </p:txBody>
      </p:sp>
      <p:sp>
        <p:nvSpPr>
          <p:cNvPr id="3" name="Subtitle 2"/>
          <p:cNvSpPr>
            <a:spLocks noGrp="1"/>
          </p:cNvSpPr>
          <p:nvPr>
            <p:ph type="subTitle" idx="1"/>
          </p:nvPr>
        </p:nvSpPr>
        <p:spPr>
          <a:xfrm>
            <a:off x="533400" y="3048000"/>
            <a:ext cx="6019800" cy="2362200"/>
          </a:xfrm>
        </p:spPr>
        <p:txBody>
          <a:bodyPr>
            <a:normAutofit/>
          </a:bodyPr>
          <a:lstStyle/>
          <a:p>
            <a:r>
              <a:rPr lang="en-US" dirty="0" smtClean="0"/>
              <a:t>Talent 21 Project</a:t>
            </a:r>
          </a:p>
          <a:p>
            <a:r>
              <a:rPr lang="en-US" dirty="0" smtClean="0"/>
              <a:t>By :  Monique Tibbs</a:t>
            </a:r>
          </a:p>
          <a:p>
            <a:r>
              <a:rPr lang="en-US" dirty="0">
                <a:ln>
                  <a:solidFill>
                    <a:srgbClr val="666666"/>
                  </a:solidFill>
                </a:ln>
                <a:solidFill>
                  <a:prstClr val="white">
                    <a:tint val="75000"/>
                  </a:prstClr>
                </a:solidFill>
              </a:rPr>
              <a:t>Date  5.1.12</a:t>
            </a:r>
            <a:endParaRPr lang="en-US" dirty="0" smtClean="0"/>
          </a:p>
          <a:p>
            <a:r>
              <a:rPr lang="en-US" dirty="0" smtClean="0"/>
              <a:t>Period  7</a:t>
            </a:r>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advTm="7697">
        <p:circle/>
      </p:transition>
    </mc:Choice>
    <mc:Fallback xmlns="">
      <p:transition spd="slow" advTm="7697">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45" presetClass="entr" presetSubtype="0" fill="hold" grpId="0" nodeType="click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fade">
                                      <p:cBhvr>
                                        <p:cTn id="73" dur="2000"/>
                                        <p:tgtEl>
                                          <p:spTgt spid="2"/>
                                        </p:tgtEl>
                                      </p:cBhvr>
                                    </p:animEffect>
                                    <p:anim calcmode="lin" valueType="num">
                                      <p:cBhvr>
                                        <p:cTn id="74" dur="2000" fill="hold"/>
                                        <p:tgtEl>
                                          <p:spTgt spid="2"/>
                                        </p:tgtEl>
                                        <p:attrNameLst>
                                          <p:attrName>ppt_w</p:attrName>
                                        </p:attrNameLst>
                                      </p:cBhvr>
                                      <p:tavLst>
                                        <p:tav tm="0" fmla="#ppt_w*sin(2.5*pi*$)">
                                          <p:val>
                                            <p:fltVal val="0"/>
                                          </p:val>
                                        </p:tav>
                                        <p:tav tm="100000">
                                          <p:val>
                                            <p:fltVal val="1"/>
                                          </p:val>
                                        </p:tav>
                                      </p:tavLst>
                                    </p:anim>
                                    <p:anim calcmode="lin" valueType="num">
                                      <p:cBhvr>
                                        <p:cTn id="75"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Collect &amp; Record Your Data</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252068824"/>
              </p:ext>
            </p:extLst>
          </p:nvPr>
        </p:nvGraphicFramePr>
        <p:xfrm>
          <a:off x="762000" y="609600"/>
          <a:ext cx="7467600" cy="4691664"/>
        </p:xfrm>
        <a:graphic>
          <a:graphicData uri="http://schemas.openxmlformats.org/drawingml/2006/table">
            <a:tbl>
              <a:tblPr firstRow="1" bandRow="1">
                <a:tableStyleId>{5C22544A-7EE6-4342-B048-85BDC9FD1C3A}</a:tableStyleId>
              </a:tblPr>
              <a:tblGrid>
                <a:gridCol w="1571090"/>
                <a:gridCol w="1934110"/>
                <a:gridCol w="1553966"/>
                <a:gridCol w="2408434"/>
              </a:tblGrid>
              <a:tr h="639515">
                <a:tc>
                  <a:txBody>
                    <a:bodyPr/>
                    <a:lstStyle/>
                    <a:p>
                      <a:endParaRPr lang="en-US" sz="3200" dirty="0"/>
                    </a:p>
                  </a:txBody>
                  <a:tcPr/>
                </a:tc>
                <a:tc>
                  <a:txBody>
                    <a:bodyPr/>
                    <a:lstStyle/>
                    <a:p>
                      <a:endParaRPr lang="en-US"/>
                    </a:p>
                  </a:txBody>
                  <a:tcPr/>
                </a:tc>
                <a:tc>
                  <a:txBody>
                    <a:bodyPr/>
                    <a:lstStyle/>
                    <a:p>
                      <a:endParaRPr lang="en-US"/>
                    </a:p>
                  </a:txBody>
                  <a:tcPr/>
                </a:tc>
                <a:tc>
                  <a:txBody>
                    <a:bodyPr/>
                    <a:lstStyle/>
                    <a:p>
                      <a:endParaRPr lang="en-US"/>
                    </a:p>
                  </a:txBody>
                  <a:tcPr/>
                </a:tc>
              </a:tr>
              <a:tr h="525216">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525216">
                <a:tc>
                  <a:txBody>
                    <a:bodyPr/>
                    <a:lstStyle/>
                    <a:p>
                      <a:pPr algn="l" fontAlgn="b"/>
                      <a:r>
                        <a:rPr lang="en-US" sz="1800" b="1" i="0" u="none" strike="noStrike" dirty="0" smtClean="0">
                          <a:solidFill>
                            <a:srgbClr val="000000"/>
                          </a:solidFill>
                          <a:effectLst/>
                          <a:latin typeface="Calibri"/>
                        </a:rPr>
                        <a:t>Date</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600" b="1" i="0" u="none" strike="noStrike" dirty="0">
                          <a:solidFill>
                            <a:srgbClr val="000000"/>
                          </a:solidFill>
                          <a:effectLst/>
                          <a:latin typeface="Calibri"/>
                        </a:rPr>
                        <a:t>Dry Wt.</a:t>
                      </a:r>
                    </a:p>
                  </a:txBody>
                  <a:tcPr marL="9525" marR="9525" marT="9525" marB="0" anchor="b"/>
                </a:tc>
                <a:tc>
                  <a:txBody>
                    <a:bodyPr/>
                    <a:lstStyle/>
                    <a:p>
                      <a:pPr algn="l" fontAlgn="b"/>
                      <a:r>
                        <a:rPr lang="en-US" sz="1600" b="1" i="0" u="none" strike="noStrike" dirty="0">
                          <a:solidFill>
                            <a:srgbClr val="000000"/>
                          </a:solidFill>
                          <a:effectLst/>
                          <a:latin typeface="Calibri"/>
                        </a:rPr>
                        <a:t>Wet Wt.</a:t>
                      </a:r>
                    </a:p>
                  </a:txBody>
                  <a:tcPr marL="9525" marR="9525" marT="9525" marB="0" anchor="b"/>
                </a:tc>
                <a:tc>
                  <a:txBody>
                    <a:bodyPr/>
                    <a:lstStyle/>
                    <a:p>
                      <a:pPr algn="ctr" fontAlgn="b"/>
                      <a:r>
                        <a:rPr lang="en-US" sz="1600" b="1" i="0" u="none" strike="noStrike" dirty="0">
                          <a:solidFill>
                            <a:srgbClr val="000000"/>
                          </a:solidFill>
                          <a:effectLst/>
                          <a:latin typeface="Calibri"/>
                        </a:rPr>
                        <a:t>Difference</a:t>
                      </a:r>
                    </a:p>
                  </a:txBody>
                  <a:tcPr marL="9525" marR="9525" marT="9525" marB="0" anchor="b"/>
                </a:tc>
              </a:tr>
              <a:tr h="443653">
                <a:tc>
                  <a:txBody>
                    <a:bodyPr/>
                    <a:lstStyle/>
                    <a:p>
                      <a:pPr algn="l" fontAlgn="b"/>
                      <a:r>
                        <a:rPr lang="en-US" sz="1600" b="0" i="0" u="none" strike="noStrike" dirty="0">
                          <a:solidFill>
                            <a:srgbClr val="000000"/>
                          </a:solidFill>
                          <a:effectLst/>
                          <a:latin typeface="Calibri"/>
                        </a:rPr>
                        <a:t>4.18.12</a:t>
                      </a:r>
                    </a:p>
                  </a:txBody>
                  <a:tcPr marL="9525" marR="9525" marT="9525" marB="0" anchor="b"/>
                </a:tc>
                <a:tc>
                  <a:txBody>
                    <a:bodyPr/>
                    <a:lstStyle/>
                    <a:p>
                      <a:pPr algn="r" fontAlgn="b"/>
                      <a:r>
                        <a:rPr lang="en-US" sz="1100" b="0" i="0" u="none" strike="noStrike" dirty="0" smtClean="0">
                          <a:solidFill>
                            <a:srgbClr val="000000"/>
                          </a:solidFill>
                          <a:effectLst/>
                          <a:latin typeface="Calibri"/>
                        </a:rPr>
                        <a:t> </a:t>
                      </a:r>
                      <a:r>
                        <a:rPr lang="en-US" sz="1600" b="0" i="0" u="none" strike="noStrike" dirty="0" smtClean="0">
                          <a:solidFill>
                            <a:srgbClr val="000000"/>
                          </a:solidFill>
                          <a:effectLst/>
                          <a:latin typeface="Calibri"/>
                        </a:rPr>
                        <a:t>10.59</a:t>
                      </a:r>
                      <a:endParaRPr lang="en-US" sz="1600" b="0" i="0" u="none" strike="noStrike" dirty="0">
                        <a:solidFill>
                          <a:srgbClr val="000000"/>
                        </a:solidFill>
                        <a:effectLst/>
                        <a:latin typeface="Calibri"/>
                      </a:endParaRPr>
                    </a:p>
                  </a:txBody>
                  <a:tcPr marL="9525" marR="9525" marT="9525" marB="0" anchor="b"/>
                </a:tc>
                <a:tc>
                  <a:txBody>
                    <a:bodyPr/>
                    <a:lstStyle/>
                    <a:p>
                      <a:pPr algn="r" fontAlgn="b"/>
                      <a:r>
                        <a:rPr lang="en-US" sz="1600" b="0" i="0" u="none" strike="noStrike" dirty="0">
                          <a:solidFill>
                            <a:srgbClr val="000000"/>
                          </a:solidFill>
                          <a:effectLst/>
                          <a:latin typeface="Calibri"/>
                        </a:rPr>
                        <a:t>60.6</a:t>
                      </a:r>
                    </a:p>
                  </a:txBody>
                  <a:tcPr marL="9525" marR="9525" marT="9525" marB="0" anchor="b"/>
                </a:tc>
                <a:tc>
                  <a:txBody>
                    <a:bodyPr/>
                    <a:lstStyle/>
                    <a:p>
                      <a:pPr algn="r" fontAlgn="b"/>
                      <a:r>
                        <a:rPr lang="en-US" sz="1600" b="0" i="0" u="none" strike="noStrike" dirty="0">
                          <a:solidFill>
                            <a:srgbClr val="000000"/>
                          </a:solidFill>
                          <a:effectLst/>
                          <a:latin typeface="Calibri"/>
                        </a:rPr>
                        <a:t>93.6</a:t>
                      </a:r>
                    </a:p>
                  </a:txBody>
                  <a:tcPr marL="9525" marR="9525" marT="9525" marB="0" anchor="b"/>
                </a:tc>
              </a:tr>
              <a:tr h="457200">
                <a:tc>
                  <a:txBody>
                    <a:bodyPr/>
                    <a:lstStyle/>
                    <a:p>
                      <a:pPr algn="l" fontAlgn="b"/>
                      <a:r>
                        <a:rPr lang="en-US" sz="1600" b="0" i="0" u="none" strike="noStrike" dirty="0">
                          <a:solidFill>
                            <a:srgbClr val="000000"/>
                          </a:solidFill>
                          <a:effectLst/>
                          <a:latin typeface="Calibri"/>
                        </a:rPr>
                        <a:t>4.19.12</a:t>
                      </a:r>
                    </a:p>
                  </a:txBody>
                  <a:tcPr marL="9525" marR="9525" marT="9525" marB="0" anchor="b"/>
                </a:tc>
                <a:tc>
                  <a:txBody>
                    <a:bodyPr/>
                    <a:lstStyle/>
                    <a:p>
                      <a:pPr algn="r" fontAlgn="b"/>
                      <a:r>
                        <a:rPr lang="en-US" sz="1600" b="0" i="0" u="none" strike="noStrike" dirty="0">
                          <a:solidFill>
                            <a:srgbClr val="000000"/>
                          </a:solidFill>
                          <a:effectLst/>
                          <a:latin typeface="Calibri"/>
                        </a:rPr>
                        <a:t>84.2</a:t>
                      </a:r>
                    </a:p>
                  </a:txBody>
                  <a:tcPr marL="9525" marR="9525" marT="9525" marB="0" anchor="b"/>
                </a:tc>
                <a:tc>
                  <a:txBody>
                    <a:bodyPr/>
                    <a:lstStyle/>
                    <a:p>
                      <a:pPr algn="r" fontAlgn="b"/>
                      <a:r>
                        <a:rPr lang="en-US" sz="1600" b="0" i="0" u="none" strike="noStrike" dirty="0">
                          <a:solidFill>
                            <a:srgbClr val="000000"/>
                          </a:solidFill>
                          <a:effectLst/>
                          <a:latin typeface="Calibri"/>
                        </a:rPr>
                        <a:t>91.3</a:t>
                      </a:r>
                    </a:p>
                  </a:txBody>
                  <a:tcPr marL="9525" marR="9525" marT="9525" marB="0" anchor="b"/>
                </a:tc>
                <a:tc>
                  <a:txBody>
                    <a:bodyPr/>
                    <a:lstStyle/>
                    <a:p>
                      <a:pPr algn="r" fontAlgn="b"/>
                      <a:r>
                        <a:rPr lang="en-US" sz="1600" b="0" i="0" u="none" strike="noStrike" dirty="0">
                          <a:solidFill>
                            <a:srgbClr val="000000"/>
                          </a:solidFill>
                          <a:effectLst/>
                          <a:latin typeface="Calibri"/>
                        </a:rPr>
                        <a:t>7.1</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4.20.12</a:t>
                      </a:r>
                    </a:p>
                  </a:txBody>
                  <a:tcPr marL="9525" marR="9525" marT="9525" marB="0" anchor="b"/>
                </a:tc>
                <a:tc>
                  <a:txBody>
                    <a:bodyPr/>
                    <a:lstStyle/>
                    <a:p>
                      <a:pPr algn="r" fontAlgn="b"/>
                      <a:r>
                        <a:rPr lang="en-US" sz="1600" b="0" i="0" u="none" strike="noStrike" dirty="0">
                          <a:solidFill>
                            <a:srgbClr val="000000"/>
                          </a:solidFill>
                          <a:effectLst/>
                          <a:latin typeface="Calibri"/>
                        </a:rPr>
                        <a:t>73.8</a:t>
                      </a:r>
                    </a:p>
                  </a:txBody>
                  <a:tcPr marL="9525" marR="9525" marT="9525" marB="0" anchor="b"/>
                </a:tc>
                <a:tc>
                  <a:txBody>
                    <a:bodyPr/>
                    <a:lstStyle/>
                    <a:p>
                      <a:pPr algn="r" fontAlgn="b"/>
                      <a:r>
                        <a:rPr lang="en-US" sz="1600" b="0" i="0" u="none" strike="noStrike" dirty="0">
                          <a:solidFill>
                            <a:srgbClr val="000000"/>
                          </a:solidFill>
                          <a:effectLst/>
                          <a:latin typeface="Calibri"/>
                        </a:rPr>
                        <a:t>83.5</a:t>
                      </a:r>
                    </a:p>
                  </a:txBody>
                  <a:tcPr marL="9525" marR="9525" marT="9525" marB="0" anchor="b"/>
                </a:tc>
                <a:tc>
                  <a:txBody>
                    <a:bodyPr/>
                    <a:lstStyle/>
                    <a:p>
                      <a:pPr algn="r" fontAlgn="b"/>
                      <a:r>
                        <a:rPr lang="en-US" sz="1600" b="0" i="0" u="none" strike="noStrike" dirty="0">
                          <a:solidFill>
                            <a:srgbClr val="000000"/>
                          </a:solidFill>
                          <a:effectLst/>
                          <a:latin typeface="Calibri"/>
                        </a:rPr>
                        <a:t>9.7</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4.21.12</a:t>
                      </a:r>
                    </a:p>
                  </a:txBody>
                  <a:tcPr marL="9525" marR="9525" marT="9525" marB="0" anchor="b"/>
                </a:tc>
                <a:tc>
                  <a:txBody>
                    <a:bodyPr/>
                    <a:lstStyle/>
                    <a:p>
                      <a:pPr algn="r" fontAlgn="b"/>
                      <a:r>
                        <a:rPr lang="en-US" sz="1600" b="0" i="0" u="none" strike="noStrike" dirty="0">
                          <a:solidFill>
                            <a:srgbClr val="000000"/>
                          </a:solidFill>
                          <a:effectLst/>
                          <a:latin typeface="Calibri"/>
                        </a:rPr>
                        <a:t>77.7</a:t>
                      </a:r>
                    </a:p>
                  </a:txBody>
                  <a:tcPr marL="9525" marR="9525" marT="9525" marB="0" anchor="b"/>
                </a:tc>
                <a:tc>
                  <a:txBody>
                    <a:bodyPr/>
                    <a:lstStyle/>
                    <a:p>
                      <a:pPr algn="r" fontAlgn="b"/>
                      <a:r>
                        <a:rPr lang="en-US" sz="1600" b="0" i="0" u="none" strike="noStrike" dirty="0">
                          <a:solidFill>
                            <a:srgbClr val="000000"/>
                          </a:solidFill>
                          <a:effectLst/>
                          <a:latin typeface="Calibri"/>
                        </a:rPr>
                        <a:t>86</a:t>
                      </a:r>
                    </a:p>
                  </a:txBody>
                  <a:tcPr marL="9525" marR="9525" marT="9525" marB="0" anchor="b"/>
                </a:tc>
                <a:tc>
                  <a:txBody>
                    <a:bodyPr/>
                    <a:lstStyle/>
                    <a:p>
                      <a:pPr algn="r" fontAlgn="b"/>
                      <a:r>
                        <a:rPr lang="en-US" sz="1600" b="0" i="0" u="none" strike="noStrike" dirty="0">
                          <a:solidFill>
                            <a:srgbClr val="000000"/>
                          </a:solidFill>
                          <a:effectLst/>
                          <a:latin typeface="Calibri"/>
                        </a:rPr>
                        <a:t>8.3</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4.22.12</a:t>
                      </a:r>
                    </a:p>
                  </a:txBody>
                  <a:tcPr marL="9525" marR="9525" marT="9525" marB="0" anchor="b"/>
                </a:tc>
                <a:tc>
                  <a:txBody>
                    <a:bodyPr/>
                    <a:lstStyle/>
                    <a:p>
                      <a:pPr algn="r" fontAlgn="b"/>
                      <a:r>
                        <a:rPr lang="en-US" sz="1600" b="0" i="0" u="none" strike="noStrike" dirty="0">
                          <a:solidFill>
                            <a:srgbClr val="000000"/>
                          </a:solidFill>
                          <a:effectLst/>
                          <a:latin typeface="Calibri"/>
                        </a:rPr>
                        <a:t>70.6</a:t>
                      </a:r>
                    </a:p>
                  </a:txBody>
                  <a:tcPr marL="9525" marR="9525" marT="9525" marB="0" anchor="b"/>
                </a:tc>
                <a:tc>
                  <a:txBody>
                    <a:bodyPr/>
                    <a:lstStyle/>
                    <a:p>
                      <a:pPr algn="r" fontAlgn="b"/>
                      <a:r>
                        <a:rPr lang="en-US" sz="1600" b="0" i="0" u="none" strike="noStrike" dirty="0">
                          <a:solidFill>
                            <a:srgbClr val="000000"/>
                          </a:solidFill>
                          <a:effectLst/>
                          <a:latin typeface="Calibri"/>
                        </a:rPr>
                        <a:t>80.4</a:t>
                      </a:r>
                    </a:p>
                  </a:txBody>
                  <a:tcPr marL="9525" marR="9525" marT="9525" marB="0" anchor="b"/>
                </a:tc>
                <a:tc>
                  <a:txBody>
                    <a:bodyPr/>
                    <a:lstStyle/>
                    <a:p>
                      <a:pPr algn="r" fontAlgn="b"/>
                      <a:r>
                        <a:rPr lang="en-US" sz="1600" b="0" i="0" u="none" strike="noStrike" dirty="0">
                          <a:solidFill>
                            <a:srgbClr val="000000"/>
                          </a:solidFill>
                          <a:effectLst/>
                          <a:latin typeface="Calibri"/>
                        </a:rPr>
                        <a:t>9.8</a:t>
                      </a:r>
                    </a:p>
                  </a:txBody>
                  <a:tcPr marL="9525" marR="9525" marT="9525" marB="0" anchor="b"/>
                </a:tc>
              </a:tr>
              <a:tr h="525216">
                <a:tc>
                  <a:txBody>
                    <a:bodyPr/>
                    <a:lstStyle/>
                    <a:p>
                      <a:pPr algn="l" fontAlgn="b"/>
                      <a:r>
                        <a:rPr lang="en-US" sz="1600" b="0" i="0" u="none" strike="noStrike" dirty="0">
                          <a:solidFill>
                            <a:srgbClr val="000000"/>
                          </a:solidFill>
                          <a:effectLst/>
                          <a:latin typeface="Calibri"/>
                        </a:rPr>
                        <a:t>4.23.12</a:t>
                      </a:r>
                    </a:p>
                  </a:txBody>
                  <a:tcPr marL="9525" marR="9525" marT="9525" marB="0" anchor="b"/>
                </a:tc>
                <a:tc>
                  <a:txBody>
                    <a:bodyPr/>
                    <a:lstStyle/>
                    <a:p>
                      <a:pPr algn="r" fontAlgn="b"/>
                      <a:r>
                        <a:rPr lang="en-US" sz="1600" b="0" i="0" u="none" strike="noStrike" dirty="0">
                          <a:solidFill>
                            <a:srgbClr val="000000"/>
                          </a:solidFill>
                          <a:effectLst/>
                          <a:latin typeface="Calibri"/>
                        </a:rPr>
                        <a:t>72</a:t>
                      </a:r>
                    </a:p>
                  </a:txBody>
                  <a:tcPr marL="9525" marR="9525" marT="9525" marB="0" anchor="b"/>
                </a:tc>
                <a:tc>
                  <a:txBody>
                    <a:bodyPr/>
                    <a:lstStyle/>
                    <a:p>
                      <a:pPr algn="r" fontAlgn="b"/>
                      <a:r>
                        <a:rPr lang="en-US" sz="1600" b="0" i="0" u="none" strike="noStrike" dirty="0">
                          <a:solidFill>
                            <a:srgbClr val="000000"/>
                          </a:solidFill>
                          <a:effectLst/>
                          <a:latin typeface="Calibri"/>
                        </a:rPr>
                        <a:t>83.1</a:t>
                      </a:r>
                    </a:p>
                  </a:txBody>
                  <a:tcPr marL="9525" marR="9525" marT="9525" marB="0" anchor="b"/>
                </a:tc>
                <a:tc>
                  <a:txBody>
                    <a:bodyPr/>
                    <a:lstStyle/>
                    <a:p>
                      <a:pPr algn="r" fontAlgn="b"/>
                      <a:r>
                        <a:rPr lang="en-US" sz="1600" b="0" i="0" u="none" strike="noStrike" dirty="0">
                          <a:solidFill>
                            <a:srgbClr val="000000"/>
                          </a:solidFill>
                          <a:effectLst/>
                          <a:latin typeface="Calibri"/>
                        </a:rPr>
                        <a:t>11.1</a:t>
                      </a:r>
                    </a:p>
                  </a:txBody>
                  <a:tcPr marL="9525" marR="9525" marT="9525" marB="0" anchor="b"/>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2274">
        <p14:prism isContent="1"/>
      </p:transition>
    </mc:Choice>
    <mc:Fallback xmlns="">
      <p:transition spd="slow" advTm="2274">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transition spd="slow" advTm="2428">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normAutofit/>
          </a:bodyPr>
          <a:lstStyle/>
          <a:p>
            <a:r>
              <a:rPr lang="en-US" dirty="0" smtClean="0"/>
              <a:t>The results of this lab did not support the initial hypothesis because it was not the way I was hoping it would be. Some things that were learned from this experiment were that it is more better to plant it with tap water. This experiment could be extended in the future by changing the length of time, the type of seeds or they could use older plants.</a:t>
            </a:r>
          </a:p>
        </p:txBody>
      </p:sp>
    </p:spTree>
  </p:cSld>
  <p:clrMapOvr>
    <a:masterClrMapping/>
  </p:clrMapOvr>
  <mc:AlternateContent xmlns:mc="http://schemas.openxmlformats.org/markup-compatibility/2006" xmlns:p14="http://schemas.microsoft.com/office/powerpoint/2010/main">
    <mc:Choice Requires="p14">
      <p:transition spd="slow" p14:dur="2000" advTm="736">
        <p14:ferris dir="l"/>
      </p:transition>
    </mc:Choice>
    <mc:Fallback xmlns="">
      <p:transition spd="slow" advTm="736">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TIBBSM\AppData\Local\Microsoft\Windows\Temporary Internet Files\Content.IE5\VRI0TL6A\MC900116362[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371600"/>
            <a:ext cx="5638800" cy="4038600"/>
          </a:xfrm>
          <a:prstGeom prst="rect">
            <a:avLst/>
          </a:prstGeom>
          <a:noFill/>
          <a:extLst>
            <a:ext uri="{909E8E84-426E-40DD-AFC4-6F175D3DCCD1}">
              <a14:hiddenFill xmlns:a14="http://schemas.microsoft.com/office/drawing/2010/main">
                <a:solidFill>
                  <a:srgbClr val="FFFFFF"/>
                </a:solidFill>
              </a14:hiddenFill>
            </a:ext>
          </a:extLst>
        </p:spPr>
      </p:pic>
      <p:pic>
        <p:nvPicPr>
          <p:cNvPr id="5" name="MS900069459[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543800" y="457200"/>
            <a:ext cx="609600" cy="609600"/>
          </a:xfrm>
          <a:prstGeom prst="rect">
            <a:avLst/>
          </a:prstGeom>
        </p:spPr>
      </p:pic>
    </p:spTree>
    <p:extLst>
      <p:ext uri="{BB962C8B-B14F-4D97-AF65-F5344CB8AC3E}">
        <p14:creationId xmlns:p14="http://schemas.microsoft.com/office/powerpoint/2010/main" val="564213598"/>
      </p:ext>
    </p:extLst>
  </p:cSld>
  <p:clrMapOvr>
    <a:masterClrMapping/>
  </p:clrMapOvr>
  <mc:AlternateContent xmlns:mc="http://schemas.openxmlformats.org/markup-compatibility/2006" xmlns:p14="http://schemas.microsoft.com/office/powerpoint/2010/main">
    <mc:Choice Requires="p14">
      <p:transition spd="slow" p14:dur="1200" advTm="1541">
        <p14:flip dir="r"/>
      </p:transition>
    </mc:Choice>
    <mc:Fallback xmlns="">
      <p:transition spd="slow" advTm="1541">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83"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how the plant would turn out after you put tap water or vinegar on it.</a:t>
            </a:r>
            <a:endParaRPr lang="en-US" b="1" i="1" dirty="0" smtClean="0"/>
          </a:p>
          <a:p>
            <a:r>
              <a:rPr lang="en-US" dirty="0" smtClean="0"/>
              <a:t>The control in this experiment was the tap water.</a:t>
            </a:r>
          </a:p>
          <a:p>
            <a:r>
              <a:rPr lang="en-US" dirty="0" smtClean="0"/>
              <a:t>The variable in this experiment was the vinegar water. </a:t>
            </a:r>
          </a:p>
          <a:p>
            <a:endParaRPr lang="en-US" dirty="0"/>
          </a:p>
        </p:txBody>
      </p:sp>
    </p:spTree>
  </p:cSld>
  <p:clrMapOvr>
    <a:masterClrMapping/>
  </p:clrMapOvr>
  <p:transition spd="slow" advTm="1795">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Tm="716">
        <p:split orient="vert"/>
      </p:transition>
    </mc:Choice>
    <mc:Fallback xmlns="">
      <p:transition spd="slow" advTm="716">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70000" lnSpcReduction="2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transition spd="slow" advTm="616">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800" advTm="3925">
        <p:circle/>
      </p:transition>
    </mc:Choice>
    <mc:Fallback xmlns="">
      <p:transition spd="slow" advTm="3925">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normAutofit fontScale="92500"/>
          </a:bodyPr>
          <a:lstStyle/>
          <a:p>
            <a:r>
              <a:rPr lang="en-US" dirty="0" smtClean="0"/>
              <a:t>The purpose of this experiment was to find out … (Include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a:t>
            </a:r>
          </a:p>
          <a:p>
            <a:r>
              <a:rPr lang="en-US" dirty="0" smtClean="0"/>
              <a:t>My question: </a:t>
            </a:r>
            <a:r>
              <a:rPr lang="en-US" dirty="0"/>
              <a:t> </a:t>
            </a:r>
            <a:r>
              <a:rPr lang="en-US" dirty="0" smtClean="0"/>
              <a:t>Would my seed grow if I plant it in just tap water ?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Tm="4786">
        <p14:window dir="vert"/>
      </p:transition>
    </mc:Choice>
    <mc:Fallback xmlns="">
      <p:transition spd="slow" advTm="4786">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I think that it would be a nice size. </a:t>
            </a:r>
          </a:p>
          <a:p>
            <a:endParaRPr lang="en-US" dirty="0"/>
          </a:p>
        </p:txBody>
      </p:sp>
    </p:spTree>
  </p:cSld>
  <p:clrMapOvr>
    <a:masterClrMapping/>
  </p:clrMapOvr>
  <p:transition spd="slow" advClick="0" advTm="1361">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r>
              <a:rPr lang="en-US" dirty="0" smtClean="0"/>
              <a:t>Control was the tap water.</a:t>
            </a:r>
          </a:p>
          <a:p>
            <a:r>
              <a:rPr lang="en-US" dirty="0" smtClean="0"/>
              <a:t>And the variable was the vinegar water.</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advTm="1953">
        <p14:switch dir="r"/>
      </p:transition>
    </mc:Choice>
    <mc:Fallback xmlns="">
      <p:transition spd="slow" advTm="1953">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tap water to my sunflower seed, then it would be a nice size because you’ll know the way you want the size to be.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advTm="4825">
        <p:blinds dir="vert"/>
      </p:transition>
    </mc:Choice>
    <mc:Fallback xmlns="">
      <p:transition spd="slow" advTm="4825">
        <p:blinds dir="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2.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2831</TotalTime>
  <Words>626</Words>
  <Application>Microsoft Office PowerPoint</Application>
  <PresentationFormat>On-screen Show (4:3)</PresentationFormat>
  <Paragraphs>91</Paragraphs>
  <Slides>13</Slides>
  <Notes>12</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Aspect</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TIBBSM</cp:lastModifiedBy>
  <cp:revision>277</cp:revision>
  <dcterms:created xsi:type="dcterms:W3CDTF">2012-04-19T20:11:49Z</dcterms:created>
  <dcterms:modified xsi:type="dcterms:W3CDTF">2012-06-01T12:34:03Z</dcterms:modified>
</cp:coreProperties>
</file>